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roektvlahte.ru/uploaded/image/lc_wall_p030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proektvlahte.ru/uploaded/image/lc_wall_p020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proektvlahte.ru/uploaded/image/lc_wall_p040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proektvlahte.ru/uploaded/image/lc_wall_p050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proektvlahte.ru/uploaded/image/lc_wall_p070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proektvlahte.ru/uploaded/image/lc_wall_p090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proektvlahte.ru/uploaded/image/lc_wall_p110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proektvlahte.ru/uploaded/image/lc_wall_p120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proektvlahte.ru/uploaded/image/lc_wall_p180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proektvlahte.ru/uploaded/image/lc_wall_p200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proektvlahte.ru/uploaded/image/lc_wall_p220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proektvlahte.ru/uploaded/image/lc_wall_p230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proektvlahte.ru/uploaded/image/lc_wall_p300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proektvlahte.ru/uploaded/image/lc_colt_p020.jp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proektvlahte.ru/uploaded/image/lc_colt_p040.jp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proektvlahte.ru/uploaded/image/lc_colt_p050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proektvlahte.ru/uploaded/image/lc_colt_p060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proektvlahte.ru/uploaded/image/lc_colt_p080.jp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proektvlahte.ru/uploaded/image/lc_colt_p110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204864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>
                <a:effectLst/>
              </a:rPr>
              <a:t>ТЕХНОЛОГИЯ ВОЗВЕДЕНИЯ ПОДЗЕМНОЙ ЧАСТИ ЗДАНИЯ - СТРОИТЕЛЬСТВО НУЛЕВОГО ЦИКЛА МФК «ЛАХТА ЦЕНТР» В САНКТ - ПЕТЕРБУРГЕ</a:t>
            </a:r>
            <a:br>
              <a:rPr lang="ru-RU" sz="2800" dirty="0">
                <a:effectLst/>
              </a:rPr>
            </a:br>
            <a:r>
              <a:rPr lang="ru-RU" sz="2800" dirty="0" smtClean="0">
                <a:effectLst/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4523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260648"/>
            <a:ext cx="3437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1. Архитектурная концепция</a:t>
            </a:r>
          </a:p>
        </p:txBody>
      </p:sp>
      <p:pic>
        <p:nvPicPr>
          <p:cNvPr id="5" name="Рисунок 4" descr="Лахт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84186"/>
            <a:ext cx="481344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928704" y="869079"/>
            <a:ext cx="43315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/>
              <a:t>Факты и цифры</a:t>
            </a:r>
          </a:p>
          <a:p>
            <a:pPr fontAlgn="base"/>
            <a:r>
              <a:rPr lang="ru-RU" sz="1600" dirty="0"/>
              <a:t>● Высота: 462 м</a:t>
            </a:r>
          </a:p>
          <a:p>
            <a:pPr fontAlgn="base"/>
            <a:r>
              <a:rPr lang="ru-RU" sz="1600" dirty="0"/>
              <a:t>● Площадь: 140 000 кв. м</a:t>
            </a:r>
          </a:p>
          <a:p>
            <a:pPr fontAlgn="base"/>
            <a:r>
              <a:rPr lang="ru-RU" sz="1600" dirty="0"/>
              <a:t>● Количество этажей: 86</a:t>
            </a:r>
          </a:p>
          <a:p>
            <a:pPr fontAlgn="base"/>
            <a:r>
              <a:rPr lang="ru-RU" sz="1600" dirty="0"/>
              <a:t>● Предполагаемая стоимость: $2,5 млрд.</a:t>
            </a:r>
          </a:p>
          <a:p>
            <a:pPr fontAlgn="base"/>
            <a:r>
              <a:rPr lang="ru-RU" sz="1600" dirty="0"/>
              <a:t>● Занято в строительстве: около 3 000 человек</a:t>
            </a:r>
          </a:p>
          <a:p>
            <a:pPr fontAlgn="base"/>
            <a:r>
              <a:rPr lang="ru-RU" sz="1600" dirty="0"/>
              <a:t>● Архитектор: ЗАО "</a:t>
            </a:r>
            <a:r>
              <a:rPr lang="ru-RU" sz="1600" dirty="0" err="1"/>
              <a:t>Горпроект</a:t>
            </a:r>
            <a:r>
              <a:rPr lang="ru-RU" sz="1600" dirty="0"/>
              <a:t>" (первоначальная концепция RMJM </a:t>
            </a:r>
            <a:r>
              <a:rPr lang="ru-RU" sz="1600" dirty="0" err="1"/>
              <a:t>London</a:t>
            </a:r>
            <a:r>
              <a:rPr lang="ru-RU" sz="1600" dirty="0"/>
              <a:t>)</a:t>
            </a:r>
          </a:p>
          <a:p>
            <a:pPr fontAlgn="base"/>
            <a:r>
              <a:rPr lang="ru-RU" sz="1600" dirty="0"/>
              <a:t>● Ожидаемое завершение строительства: 2018 г.</a:t>
            </a:r>
          </a:p>
          <a:p>
            <a:pPr fontAlgn="base"/>
            <a:r>
              <a:rPr lang="ru-RU" sz="1600" dirty="0"/>
              <a:t>● После завершения строительства «</a:t>
            </a:r>
            <a:r>
              <a:rPr lang="ru-RU" sz="1600" dirty="0" err="1"/>
              <a:t>Лахта</a:t>
            </a:r>
            <a:r>
              <a:rPr lang="ru-RU" sz="1600" dirty="0"/>
              <a:t> центр», как ожидается, станет самым высоким зданием в России и Европе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287" y="4420892"/>
            <a:ext cx="9212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/>
              <a:t>● Кроме штаб-квартиры «Газпром нефти»  и других компаний группы «Газпром», в нем будет находиться детский музей и научный центр, </a:t>
            </a:r>
            <a:r>
              <a:rPr lang="ru-RU" sz="1600" dirty="0" err="1"/>
              <a:t>четырехзвездочная</a:t>
            </a:r>
            <a:r>
              <a:rPr lang="ru-RU" sz="1600" dirty="0"/>
              <a:t> гостиница </a:t>
            </a:r>
            <a:r>
              <a:rPr lang="ru-RU" sz="1600" dirty="0" err="1"/>
              <a:t>Crowne</a:t>
            </a:r>
            <a:r>
              <a:rPr lang="ru-RU" sz="1600" dirty="0"/>
              <a:t> </a:t>
            </a:r>
            <a:r>
              <a:rPr lang="ru-RU" sz="1600" dirty="0" err="1"/>
              <a:t>Plaza</a:t>
            </a:r>
            <a:r>
              <a:rPr lang="ru-RU" sz="1600" dirty="0"/>
              <a:t>, планетарий, кинотеатр и торговая галерея.</a:t>
            </a:r>
          </a:p>
          <a:p>
            <a:pPr fontAlgn="base"/>
            <a:r>
              <a:rPr lang="ru-RU" sz="1600" dirty="0"/>
              <a:t>● Хотя «</a:t>
            </a:r>
            <a:r>
              <a:rPr lang="ru-RU" sz="1600" dirty="0" err="1"/>
              <a:t>Лахта</a:t>
            </a:r>
            <a:r>
              <a:rPr lang="ru-RU" sz="1600" dirty="0"/>
              <a:t> центр» не будет завершен еще, по крайней мере, в течение трех лет,  он уже внесен в Книгу Рекордов Гиннеса. </a:t>
            </a:r>
          </a:p>
          <a:p>
            <a:pPr fontAlgn="base"/>
            <a:r>
              <a:rPr lang="ru-RU" sz="1600" dirty="0"/>
              <a:t>С 27 февраля по 1 марта проект установил новый рекорд самой большой непрерывной укладки бетона в мире: 19 624 кубометра было уложено за 49 часов.</a:t>
            </a:r>
          </a:p>
        </p:txBody>
      </p:sp>
    </p:spTree>
    <p:extLst>
      <p:ext uri="{BB962C8B-B14F-4D97-AF65-F5344CB8AC3E}">
        <p14:creationId xmlns:p14="http://schemas.microsoft.com/office/powerpoint/2010/main" val="46967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2.Устройство «стены в грунте» (ограждающей конструкции по контуру фундамента высотного здания)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1268760"/>
            <a:ext cx="32758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Первый этап работ по возведению фундамента «</a:t>
            </a:r>
            <a:r>
              <a:rPr lang="ru-RU" sz="1400" dirty="0" err="1"/>
              <a:t>Лахта</a:t>
            </a:r>
            <a:r>
              <a:rPr lang="ru-RU" sz="1400" dirty="0"/>
              <a:t> центра» - устройство стены в грунте длиной по контуру более трехсот метров.</a:t>
            </a:r>
          </a:p>
          <a:p>
            <a:r>
              <a:rPr lang="ru-RU" sz="1400" dirty="0"/>
              <a:t>      Технологически "стена в грунте" – специальная конструкция, применяемая при строительстве крупных объектов с целью исключить доступ грунтовых вод в строительный котлован, а также обрушение грунта при разработке котлована для устройства фундамента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     Красная </a:t>
            </a:r>
            <a:r>
              <a:rPr lang="ru-RU" sz="1400" dirty="0"/>
              <a:t>линия - "стена в грунте", внутри пятиугольника - пространство, где обустраивается основание будущей башни (свайное поле и фундамент). Параметры стены в грунте: глубина 31,5м, ширина - 1,2 м, длина стороны ~60 м, общая длина ~300 м.</a:t>
            </a:r>
          </a:p>
          <a:p>
            <a:endParaRPr lang="ru-RU" sz="1400" dirty="0"/>
          </a:p>
        </p:txBody>
      </p:sp>
      <p:pic>
        <p:nvPicPr>
          <p:cNvPr id="6" name="Рисунок 5" descr="http://www.proektvlahte.ru/uploaded/image/lc_wall_p03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90" y="1375090"/>
            <a:ext cx="5579153" cy="464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80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64096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602128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rgbClr val="C00000"/>
                </a:solidFill>
              </a:rPr>
              <a:t>На рис.: </a:t>
            </a:r>
            <a:r>
              <a:rPr lang="ru-RU" sz="1600" dirty="0"/>
              <a:t>1 – </a:t>
            </a:r>
            <a:r>
              <a:rPr lang="ru-RU" sz="1600" dirty="0" err="1"/>
              <a:t>форшахта</a:t>
            </a:r>
            <a:r>
              <a:rPr lang="ru-RU" sz="1600" dirty="0"/>
              <a:t>, 2- разработка траншеи с применением бентонита, 3 – установка металлического каркаса, 4 – заливка бетоном с одновременной откачкой бентонита</a:t>
            </a:r>
          </a:p>
        </p:txBody>
      </p:sp>
    </p:spTree>
    <p:extLst>
      <p:ext uri="{BB962C8B-B14F-4D97-AF65-F5344CB8AC3E}">
        <p14:creationId xmlns:p14="http://schemas.microsoft.com/office/powerpoint/2010/main" val="9053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4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8136904" cy="519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5586" y="5589240"/>
            <a:ext cx="86208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Для строительства стены в грунте сооружается временная монолитная железобетонная направляющая стенка – </a:t>
            </a:r>
            <a:r>
              <a:rPr lang="ru-RU" sz="1600" dirty="0" err="1"/>
              <a:t>форшахта</a:t>
            </a:r>
            <a:r>
              <a:rPr lang="ru-RU" sz="1600" dirty="0"/>
              <a:t>. Она обеспечит проектное направление и необходимую точность стены в грунте, а также предотвратит обрушение грунта в верхней части траншеи. Высота </a:t>
            </a:r>
            <a:r>
              <a:rPr lang="ru-RU" sz="1600" dirty="0" err="1"/>
              <a:t>форшахты</a:t>
            </a:r>
            <a:r>
              <a:rPr lang="ru-RU" sz="1600" dirty="0"/>
              <a:t> от поверхности земли – 2,5 метра.</a:t>
            </a:r>
          </a:p>
        </p:txBody>
      </p:sp>
    </p:spTree>
    <p:extLst>
      <p:ext uri="{BB962C8B-B14F-4D97-AF65-F5344CB8AC3E}">
        <p14:creationId xmlns:p14="http://schemas.microsoft.com/office/powerpoint/2010/main" val="40875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5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2883"/>
            <a:ext cx="828092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17" y="58772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 С </a:t>
            </a:r>
            <a:r>
              <a:rPr lang="ru-RU" sz="1600" dirty="0"/>
              <a:t>обеих сторон от </a:t>
            </a:r>
            <a:r>
              <a:rPr lang="ru-RU" sz="1600" dirty="0" err="1"/>
              <a:t>форшахты</a:t>
            </a:r>
            <a:r>
              <a:rPr lang="ru-RU" sz="1600" dirty="0"/>
              <a:t> устраивают рабочие платформы для тяжелой техники - временные насыпи из уплотненного грунта; сверху насыпи укладываются железобетонные дорожные плиты для проезда и работы строительной техники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77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7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35292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8772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 </a:t>
            </a:r>
            <a:r>
              <a:rPr lang="ru-RU" sz="1600" dirty="0"/>
              <a:t>Для разработки траншеи под стену в грунте применяется </a:t>
            </a:r>
            <a:r>
              <a:rPr lang="ru-RU" sz="1600" dirty="0" err="1"/>
              <a:t>двухчелюстной</a:t>
            </a:r>
            <a:r>
              <a:rPr lang="ru-RU" sz="1600" dirty="0"/>
              <a:t> гидравлический </a:t>
            </a:r>
            <a:r>
              <a:rPr lang="ru-RU" sz="1600" dirty="0" smtClean="0"/>
              <a:t>грейфер. Он </a:t>
            </a:r>
            <a:r>
              <a:rPr lang="ru-RU" sz="1600" dirty="0"/>
              <a:t>вынимает грунт на глубину более 30 метров</a:t>
            </a:r>
            <a:r>
              <a:rPr lang="ru-RU" sz="1600" dirty="0" smtClean="0"/>
              <a:t>.  </a:t>
            </a:r>
            <a:r>
              <a:rPr lang="ru-RU" sz="1600" dirty="0"/>
              <a:t>На глубине ~30 метров начинаются вендские глины, поэтому стена внизу также создает надежный </a:t>
            </a:r>
            <a:r>
              <a:rPr lang="ru-RU" sz="1600" dirty="0" err="1" smtClean="0"/>
              <a:t>гермозатвор</a:t>
            </a:r>
            <a:r>
              <a:rPr lang="ru-RU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81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09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33540"/>
            <a:ext cx="7992888" cy="549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7985" y="5805264"/>
            <a:ext cx="8939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Во время разработки грунта траншея заполняется раствором бентонита, сдерживающим осыпание грунта и попадание воды. Металлические полосы-отсечки отделяют рабочие секции стены в грунте.</a:t>
            </a:r>
          </a:p>
        </p:txBody>
      </p:sp>
    </p:spTree>
    <p:extLst>
      <p:ext uri="{BB962C8B-B14F-4D97-AF65-F5344CB8AC3E}">
        <p14:creationId xmlns:p14="http://schemas.microsoft.com/office/powerpoint/2010/main" val="14753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11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8993" y="260648"/>
            <a:ext cx="633670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49" y="508518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/>
              <a:t>                         Мини-завод </a:t>
            </a:r>
            <a:r>
              <a:rPr lang="ru-RU" sz="1400" i="1" dirty="0"/>
              <a:t>по производству бентонита находится на стройплощадке</a:t>
            </a:r>
            <a:r>
              <a:rPr lang="ru-RU" sz="1400" i="1" dirty="0" smtClean="0"/>
              <a:t>.</a:t>
            </a:r>
            <a:r>
              <a:rPr lang="ru-RU" sz="1400" dirty="0"/>
              <a:t> 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       Бентонит</a:t>
            </a:r>
            <a:r>
              <a:rPr lang="ru-RU" sz="1400" dirty="0"/>
              <a:t> (назван по месторождению </a:t>
            </a:r>
            <a:r>
              <a:rPr lang="ru-RU" sz="1400" dirty="0" err="1"/>
              <a:t>Бентон</a:t>
            </a:r>
            <a:r>
              <a:rPr lang="ru-RU" sz="1400" dirty="0"/>
              <a:t>, США) — природный глинистый минерал, имеющий свойство разбухать при гидратации (в 14—16 раз). При ограничении пространства для свободного разбухания в присутствии воды образуется плотный гель, который препятствует дальнейшему проникновению влаги. Это свойство, а также </a:t>
            </a:r>
            <a:r>
              <a:rPr lang="ru-RU" sz="1400" dirty="0" err="1"/>
              <a:t>нетоксичность</a:t>
            </a:r>
            <a:r>
              <a:rPr lang="ru-RU" sz="1400" dirty="0"/>
              <a:t> и химическая стойкость делает его незаменимым в </a:t>
            </a:r>
            <a:r>
              <a:rPr lang="ru-RU" sz="1400" dirty="0" smtClean="0"/>
              <a:t>строительстве.</a:t>
            </a:r>
          </a:p>
        </p:txBody>
      </p:sp>
    </p:spTree>
    <p:extLst>
      <p:ext uri="{BB962C8B-B14F-4D97-AF65-F5344CB8AC3E}">
        <p14:creationId xmlns:p14="http://schemas.microsoft.com/office/powerpoint/2010/main" val="407621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1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3" y="404664"/>
            <a:ext cx="7515225" cy="503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952" y="5733256"/>
            <a:ext cx="910804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1600" dirty="0" smtClean="0"/>
              <a:t>   Сборка </a:t>
            </a:r>
            <a:r>
              <a:rPr lang="ru-RU" sz="1600" dirty="0"/>
              <a:t>и сварка каркасов для стены в грунте осуществляется на специальных стапелях прямо на строительной площадке.</a:t>
            </a:r>
          </a:p>
        </p:txBody>
      </p:sp>
    </p:spTree>
    <p:extLst>
      <p:ext uri="{BB962C8B-B14F-4D97-AF65-F5344CB8AC3E}">
        <p14:creationId xmlns:p14="http://schemas.microsoft.com/office/powerpoint/2010/main" val="107072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proektvlahte.ru/uploaded/image/lc_wall_p18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0216" y="404664"/>
            <a:ext cx="7488832" cy="51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6384" y="5805264"/>
            <a:ext cx="9036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Готовый каркас каждой секции стены в грунте опускается кранами в подготовленную траншею.</a:t>
            </a:r>
          </a:p>
        </p:txBody>
      </p:sp>
    </p:spTree>
    <p:extLst>
      <p:ext uri="{BB962C8B-B14F-4D97-AF65-F5344CB8AC3E}">
        <p14:creationId xmlns:p14="http://schemas.microsoft.com/office/powerpoint/2010/main" val="159009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roektvlahte.ru/uploaded/image/lc_wall_p20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20891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8052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Внутрь траншеи с установленным каркасом опускается </a:t>
            </a:r>
            <a:r>
              <a:rPr lang="ru-RU" sz="1600" dirty="0" err="1"/>
              <a:t>бетонолитная</a:t>
            </a:r>
            <a:r>
              <a:rPr lang="ru-RU" sz="1600" dirty="0"/>
              <a:t> труба с воронкой, и бетон подается со дна траншеи, вытесняя более легкий бентонит, который откачивается насосом и подается на установку для регенерации. </a:t>
            </a:r>
          </a:p>
        </p:txBody>
      </p:sp>
    </p:spTree>
    <p:extLst>
      <p:ext uri="{BB962C8B-B14F-4D97-AF65-F5344CB8AC3E}">
        <p14:creationId xmlns:p14="http://schemas.microsoft.com/office/powerpoint/2010/main" val="242156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roektvlahte.ru/uploaded/image/lc_wall_p2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121" y="467149"/>
            <a:ext cx="7905750" cy="5288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953635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После окончания работ по сооружению стены в грунте происходит демонтаж </a:t>
            </a:r>
            <a:r>
              <a:rPr lang="ru-RU" sz="1600" dirty="0" err="1"/>
              <a:t>форшахты</a:t>
            </a:r>
            <a:r>
              <a:rPr lang="ru-RU" sz="1600" dirty="0"/>
              <a:t> и рабочей платформы.</a:t>
            </a:r>
          </a:p>
        </p:txBody>
      </p:sp>
    </p:spTree>
    <p:extLst>
      <p:ext uri="{BB962C8B-B14F-4D97-AF65-F5344CB8AC3E}">
        <p14:creationId xmlns:p14="http://schemas.microsoft.com/office/powerpoint/2010/main" val="219616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wall_p23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32656"/>
            <a:ext cx="70548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539" y="5657671"/>
            <a:ext cx="9139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 верхнюю часть "стены в грунте" устанавливается обвязочная балка - железобетонная конструкция надежно связывающую сегменты стены в грунте в единый </a:t>
            </a:r>
            <a:r>
              <a:rPr lang="ru-RU" dirty="0" smtClean="0"/>
              <a:t>монолит.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48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roektvlahte.ru/uploaded/image/lc_wall_p30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52" y="260648"/>
            <a:ext cx="7896225" cy="5269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1180" y="5733256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Площадка внутри стены в грунте выравнивается для дальнейшей работы на данном участке буровых установок по устройству свайного поля.</a:t>
            </a:r>
          </a:p>
        </p:txBody>
      </p:sp>
    </p:spTree>
    <p:extLst>
      <p:ext uri="{BB962C8B-B14F-4D97-AF65-F5344CB8AC3E}">
        <p14:creationId xmlns:p14="http://schemas.microsoft.com/office/powerpoint/2010/main" val="49296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332656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3.Устройство свайного поля под высотное здание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723567"/>
            <a:ext cx="8784976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600" dirty="0"/>
              <a:t>Геологические исследования показали, что на месте строительства «</a:t>
            </a:r>
            <a:r>
              <a:rPr lang="ru-RU" sz="1600" dirty="0" err="1"/>
              <a:t>Лахта</a:t>
            </a:r>
            <a:r>
              <a:rPr lang="ru-RU" sz="1600" dirty="0"/>
              <a:t> центра» на глубине 15-20 м от уровня дневной поверхности находятся слабые слоистые грунты. Далее, примерно в 30 м от поверхности, идут твердые породы -  вендские глины. По прочности их можно сравнить со скальными породами, они вполне подходят для надежного свайного основания.</a:t>
            </a:r>
          </a:p>
          <a:p>
            <a:r>
              <a:rPr lang="ru-RU" sz="1600" dirty="0"/>
              <a:t>      Учитывая </a:t>
            </a:r>
            <a:r>
              <a:rPr lang="ru-RU" sz="1600" dirty="0" err="1"/>
              <a:t>водонасыщенность</a:t>
            </a:r>
            <a:r>
              <a:rPr lang="ru-RU" sz="1600" dirty="0"/>
              <a:t> грунтов, проектом предусмотрено использование буронабивных свай под защитой обсадной трубы  большого диаметра (2000/1900мм). На каждую сваю будет приходиться 0.5 % нагрузки будущего сооружения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П</a:t>
            </a:r>
            <a:r>
              <a:rPr lang="ru-RU" sz="1600" dirty="0" smtClean="0"/>
              <a:t>орядок </a:t>
            </a:r>
            <a:r>
              <a:rPr lang="ru-RU" sz="1600" dirty="0"/>
              <a:t>работ - сначала "стена в грунте" и свайное поле, а затем откопка котлована, - позволяет избежать технологических трудностей. </a:t>
            </a:r>
            <a:r>
              <a:rPr lang="ru-RU" sz="1600" dirty="0"/>
              <a:t>Если сначала сделать котлован: построить «стену в грунте», откопаться, поставить распорные конструкции, то после этого будет довольно сложно, если не сказать невозможно, установить сваи. Каждая буровая установка, которая применялась для бурения шахт под сваи, весит 160-180 тонн. Опустить ее на дно котлована, даже без учета того, что этому будет мешать распорная система, технологически очень трудоемко. Например, нет кранов грузоподъемностью 180 тонн, чтобы буровые установки опустить, а затем поднять их со дна котлована. </a:t>
            </a:r>
          </a:p>
          <a:p>
            <a:r>
              <a:rPr lang="ru-RU" sz="1600" dirty="0"/>
              <a:t>      Другие сложности - организация изготовления каркаса сваи внутри пентагона.   Следовательно, необходимо было бы применить отдельное крановое оборудование, которое на глубину 17 метров должно опустить каркас длиной 72 или 82 метра, включая монтажную секцию. </a:t>
            </a:r>
            <a:br>
              <a:rPr lang="ru-RU" sz="1600" dirty="0"/>
            </a:br>
            <a:r>
              <a:rPr lang="ru-RU" sz="1600" dirty="0"/>
              <a:t>      Всех этих трудностей можно избежать, если придерживаться стандартной технологии - делать свайное поле с поверхности. И именно эта стандартная технология используется при реализации нулевого цикла работ «</a:t>
            </a:r>
            <a:r>
              <a:rPr lang="ru-RU" sz="1600" dirty="0" err="1"/>
              <a:t>Лахта</a:t>
            </a:r>
            <a:r>
              <a:rPr lang="ru-RU" sz="1600" dirty="0"/>
              <a:t> центра</a:t>
            </a:r>
            <a:r>
              <a:rPr lang="ru-RU" sz="1600" dirty="0" smtClean="0"/>
              <a:t>».</a:t>
            </a:r>
            <a:endParaRPr lang="ru-RU" sz="1600" dirty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74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dergroundexpert.info/images/articles/podzemnie-sooruzheniya/Lahta/s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" y="260648"/>
            <a:ext cx="8372475" cy="527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661248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На этапе бурения свай, сложность представляли большое количество валунов в грунте на глубине 20-22 метра, оставшиеся от ледникового периода. Чтобы положение сваи осталось неизменным, валуны пробуривались насквозь.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dergroundexpert.info/images/articles/podzemnie-sooruzheniya/Lahta/s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32" y="116632"/>
            <a:ext cx="806489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4095" y="5086619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Качество  пробуренного отверстия проверяли с помощью видеокамеры, которая проходила всю глубину скважины. Теперь, когда скважина готова, согласно технологии, на все работы по зачистке забоя, началом бетонирования скважины должно уйти не более 8 часов, включая работы по установке арматурного каркаса, </a:t>
            </a:r>
            <a:r>
              <a:rPr lang="ru-RU" dirty="0" err="1" smtClean="0"/>
              <a:t>бетонолитных</a:t>
            </a:r>
            <a:r>
              <a:rPr lang="ru-RU" dirty="0" smtClean="0"/>
              <a:t> </a:t>
            </a:r>
            <a:r>
              <a:rPr lang="ru-RU" dirty="0"/>
              <a:t>труб и окончательной подготовкой к бетонированию.  </a:t>
            </a:r>
          </a:p>
        </p:txBody>
      </p:sp>
    </p:spTree>
    <p:extLst>
      <p:ext uri="{BB962C8B-B14F-4D97-AF65-F5344CB8AC3E}">
        <p14:creationId xmlns:p14="http://schemas.microsoft.com/office/powerpoint/2010/main" val="42649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dergroundexpert.info/images/articles/podzemnie-sooruzheniya/Lahta/s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5373215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Основа арматурного металлического каркаса была сделана в заводских условиях, и усиливалась дополнительной арматурой диаметром 32 мм уже на площадке.  Закладные были выполнены из стали</a:t>
            </a:r>
            <a:r>
              <a:rPr lang="ru-RU" dirty="0" smtClean="0"/>
              <a:t>.</a:t>
            </a:r>
            <a:r>
              <a:rPr lang="ru-RU" dirty="0"/>
              <a:t> Перед тем, как опустить  каркас в скважину, он проходит проверку качества и надежности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0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undergroundexpert.info/images/articles/podzemnie-sooruzheniya/Lahta/s4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9047"/>
            <a:ext cx="80648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107504" y="4980563"/>
                <a:ext cx="8928992" cy="1877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57200" algn="just"/>
                <a:r>
                  <a:rPr lang="ru-RU" dirty="0"/>
                  <a:t> </a:t>
                </a:r>
                <a:r>
                  <a:rPr lang="ru-RU" sz="1400" dirty="0"/>
                  <a:t>Когда первая секция каркаса опускается в скважину, она закрепляется, чтобы </a:t>
                </a:r>
                <a:r>
                  <a:rPr lang="ru-RU" sz="1400" dirty="0" err="1"/>
                  <a:t>пристыковать</a:t>
                </a:r>
                <a:r>
                  <a:rPr lang="ru-RU" sz="1400" dirty="0"/>
                  <a:t> следующую, чтобы продолжить погружение конструкции. Общая высота каркаса сваи – 65 и 55 метров (+ 17 метров монтажная секция).</a:t>
                </a:r>
              </a:p>
              <a:p>
                <a:pPr indent="457200" algn="just"/>
                <a:r>
                  <a:rPr lang="ru-RU" sz="1400" dirty="0"/>
                  <a:t> </a:t>
                </a:r>
                <a:r>
                  <a:rPr lang="ru-RU" sz="1400" dirty="0" smtClean="0"/>
                  <a:t>Следующим </a:t>
                </a:r>
                <a:r>
                  <a:rPr lang="ru-RU" sz="1400" dirty="0"/>
                  <a:t>этапом было бетонирование столба. Бетонирование буронабивных свай было выполнено с помощью бетонной смеси методом вертикально-перемещающихся труб.</a:t>
                </a:r>
              </a:p>
              <a:p>
                <a:pPr algn="just"/>
                <a:r>
                  <a:rPr lang="ru-RU" sz="1400" dirty="0" smtClean="0"/>
                  <a:t>В </a:t>
                </a:r>
                <a:r>
                  <a:rPr lang="ru-RU" sz="1400" dirty="0"/>
                  <a:t>скважину была установлена </a:t>
                </a:r>
                <a:r>
                  <a:rPr lang="ru-RU" sz="1400" dirty="0" err="1"/>
                  <a:t>бетонолитная</a:t>
                </a:r>
                <a:r>
                  <a:rPr lang="ru-RU" sz="1400" dirty="0"/>
                  <a:t> труба </a:t>
                </a:r>
                <a14:m>
                  <m:oMath xmlns:m="http://schemas.openxmlformats.org/officeDocument/2006/math">
                    <m:r>
                      <a:rPr lang="ru-RU" sz="1400" i="1"/>
                      <m:t>∅</m:t>
                    </m:r>
                  </m:oMath>
                </a14:m>
                <a:r>
                  <a:rPr lang="ru-RU" sz="1400" dirty="0"/>
                  <a:t> 235 мм таким образом, чтобы ее нижняя часть не доходила до дна забоя на 20—30 см</a:t>
                </a:r>
                <a:r>
                  <a:rPr lang="ru-RU" sz="1400" dirty="0" smtClean="0"/>
                  <a:t>.</a:t>
                </a:r>
                <a:r>
                  <a:rPr lang="ru-RU" sz="1400" dirty="0"/>
                  <a:t> На верхнюю часть </a:t>
                </a:r>
                <a:r>
                  <a:rPr lang="ru-RU" sz="1400" dirty="0" err="1"/>
                  <a:t>бетонолитной</a:t>
                </a:r>
                <a:r>
                  <a:rPr lang="ru-RU" sz="1400" dirty="0"/>
                  <a:t> трубы установлена приёмная воронка объёмом около 1м</a:t>
                </a:r>
                <a:r>
                  <a:rPr lang="ru-RU" sz="1400" baseline="30000" dirty="0"/>
                  <a:t>З</a:t>
                </a:r>
                <a:r>
                  <a:rPr lang="ru-RU" sz="1400" dirty="0"/>
                  <a:t>, в которую осуществлялась подача смеси из </a:t>
                </a:r>
                <a:r>
                  <a:rPr lang="ru-RU" sz="1400" dirty="0" err="1"/>
                  <a:t>автобетоносмесителя</a:t>
                </a:r>
                <a:r>
                  <a:rPr lang="ru-RU" sz="1400" dirty="0"/>
                  <a:t>.</a:t>
                </a:r>
                <a:endParaRPr lang="ru-RU" sz="1400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980563"/>
                <a:ext cx="8928992" cy="1877437"/>
              </a:xfrm>
              <a:prstGeom prst="rect">
                <a:avLst/>
              </a:prstGeom>
              <a:blipFill rotWithShape="1">
                <a:blip r:embed="rId3"/>
                <a:stretch>
                  <a:fillRect l="-205" r="-273" b="-19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86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s017.radikal.ru/i420/1303/55/0fc937bd38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1482"/>
            <a:ext cx="799288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504" y="5200034"/>
            <a:ext cx="88772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/>
              <a:t> Верхнюю часть скважины, где предусмотрен котлован, засыпали гравием для облегчения дальнейшей откопки. По завершению бетонирования столба из скважины извлекаются обсадные и </a:t>
            </a:r>
            <a:r>
              <a:rPr lang="ru-RU" sz="1400" dirty="0" err="1"/>
              <a:t>бетонолитные</a:t>
            </a:r>
            <a:r>
              <a:rPr lang="ru-RU" sz="1400" dirty="0"/>
              <a:t> </a:t>
            </a:r>
            <a:r>
              <a:rPr lang="ru-RU" sz="1400" dirty="0" smtClean="0"/>
              <a:t>трубы.</a:t>
            </a:r>
          </a:p>
          <a:p>
            <a:pPr indent="457200" algn="just"/>
            <a:r>
              <a:rPr lang="ru-RU" sz="1400" dirty="0" smtClean="0"/>
              <a:t>Слева </a:t>
            </a:r>
            <a:r>
              <a:rPr lang="ru-RU" sz="1400" dirty="0"/>
              <a:t>видны обсадные трубы - бурение первых 30 метров скважин производится с их применением - они защищает шахту от осыпания грунта и проникновения воды. Ниже 30 метров идут особо плотные вендские глины - именно на них, как на самое надежное основание, будет опираться фундамент башни. Арматурные металлические каркасы свай.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3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017.radikal.ru/i403/1303/3d/0265d7f1c2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8640"/>
            <a:ext cx="7620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504" y="544522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/>
              <a:t>Сварка каркасов свай происходит на мини-заводе, расположенном прямо на строительной площадке.</a:t>
            </a:r>
          </a:p>
          <a:p>
            <a:r>
              <a:rPr lang="ru-RU" dirty="0"/>
              <a:t>     Буронабивные сваи. В шахту устанавливается каркас, который затем заливается высокопрочным бетоном.</a:t>
            </a:r>
          </a:p>
        </p:txBody>
      </p:sp>
    </p:spTree>
    <p:extLst>
      <p:ext uri="{BB962C8B-B14F-4D97-AF65-F5344CB8AC3E}">
        <p14:creationId xmlns:p14="http://schemas.microsoft.com/office/powerpoint/2010/main" val="143996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18.radikal.ru/i513/1303/72/d78a3e0bf7e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644" y="404664"/>
            <a:ext cx="79615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5949280"/>
            <a:ext cx="7980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Перед опусканием, каркасы свай соединяются в блоки от 2 до 3 секций.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8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20.radikal.ru/i709/1303/34/94b58f083cd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164" y="260648"/>
            <a:ext cx="8334375" cy="503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5445224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После </a:t>
            </a:r>
            <a:r>
              <a:rPr lang="ru-RU" dirty="0"/>
              <a:t>опускания каркаса начинается подготовка к бетонированию сваи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indent="457200" algn="just"/>
            <a:r>
              <a:rPr lang="ru-RU" dirty="0" smtClean="0"/>
              <a:t>В </a:t>
            </a:r>
            <a:r>
              <a:rPr lang="ru-RU" dirty="0"/>
              <a:t>шахту опускается </a:t>
            </a:r>
            <a:r>
              <a:rPr lang="ru-RU" dirty="0" err="1"/>
              <a:t>бетонолитная</a:t>
            </a:r>
            <a:r>
              <a:rPr lang="ru-RU" dirty="0"/>
              <a:t> труба с воронкой, с помощью которой бетонирование сваи начинается с самой нижней отметки скважины</a:t>
            </a:r>
            <a:r>
              <a:rPr lang="ru-RU" dirty="0" smtClean="0"/>
              <a:t>.</a:t>
            </a:r>
            <a:r>
              <a:rPr lang="ru-RU" dirty="0"/>
              <a:t> На заливку одной сваи требуется в среднем до 20 миксеров бетонной смеси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98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057.radikal.ru/1303/a7/1aa08771ee7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404664"/>
            <a:ext cx="7810500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0808" y="587727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Рядом готовят площадку для бурения новых свай. Всего в основании башни будет 264 сверхглубоких сваи.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10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20.radikal.ru/i709/1303/79/de1f5d29757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6984776" cy="489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7524" y="544522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 Параллельно идут работы по устройству "стены в грунте" - вспомогательной защитной конструкции по контуру фундамента </a:t>
            </a:r>
            <a:r>
              <a:rPr lang="ru-RU" dirty="0" smtClean="0"/>
              <a:t>башни.</a:t>
            </a:r>
          </a:p>
          <a:p>
            <a:pPr indent="457200" algn="just"/>
            <a:r>
              <a:rPr lang="ru-RU" dirty="0"/>
              <a:t> "Стена в грунте" глубиной 30 метров и шириной 1,2 метра опоясывает фундамент башни по периметру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58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4. Откопка котлована под фундамент высотного здания с устройством распорной дисковой системы</a:t>
            </a:r>
          </a:p>
        </p:txBody>
      </p:sp>
      <p:pic>
        <p:nvPicPr>
          <p:cNvPr id="5" name="Рисунок 4" descr="http://www.proektvlahte.ru/uploaded/image/lc_colt_p02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69" y="1484784"/>
            <a:ext cx="600075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261607" y="1052736"/>
            <a:ext cx="281274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Для начала работ по созданию фундамента высотного здания специалисты должны подготовить соответствующий котлован. </a:t>
            </a:r>
          </a:p>
          <a:p>
            <a:pPr algn="just"/>
            <a:r>
              <a:rPr lang="ru-RU" sz="1600" dirty="0"/>
              <a:t>     Откопка котлована и устройство распорной дисковой системы в нем происходит внутри пятиугольника, выделенного красной границей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/>
              <a:t>Дисковая распорная система удерживает стену в грунте от бокового давления грунта по мере откопки котлована. Это временная конструкция, она будет демонтирована в период сооружения коробчатого фундамента.</a:t>
            </a:r>
          </a:p>
          <a:p>
            <a:pPr algn="just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798457"/>
            <a:ext cx="568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</a:rPr>
              <a:t>Рис. 4.1 </a:t>
            </a:r>
            <a:r>
              <a:rPr lang="ru-RU" sz="1600" i="1" dirty="0" smtClean="0"/>
              <a:t>Схема </a:t>
            </a:r>
            <a:r>
              <a:rPr lang="ru-RU" sz="1600" i="1" dirty="0"/>
              <a:t>дисковой распорной системы в разрезе.</a:t>
            </a:r>
          </a:p>
        </p:txBody>
      </p:sp>
    </p:spTree>
    <p:extLst>
      <p:ext uri="{BB962C8B-B14F-4D97-AF65-F5344CB8AC3E}">
        <p14:creationId xmlns:p14="http://schemas.microsoft.com/office/powerpoint/2010/main" val="328913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proektvlahte.ru/uploaded/image/lc_colt_p04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770485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2515" y="5085184"/>
            <a:ext cx="885698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/>
              <a:t>Распорные</a:t>
            </a:r>
            <a:r>
              <a:rPr lang="ru-RU" sz="1400" dirty="0"/>
              <a:t> крепления стен котлована применяют при его глубине более 4-5 м. Глубина котлована под здание башни «</a:t>
            </a:r>
            <a:r>
              <a:rPr lang="ru-RU" sz="1400" dirty="0" err="1"/>
              <a:t>Лахта</a:t>
            </a:r>
            <a:r>
              <a:rPr lang="ru-RU" sz="1400" dirty="0"/>
              <a:t> центра» - 17 м</a:t>
            </a:r>
            <a:r>
              <a:rPr lang="ru-RU" sz="1400" dirty="0" smtClean="0"/>
              <a:t>.</a:t>
            </a:r>
          </a:p>
          <a:p>
            <a:pPr indent="457200" algn="just"/>
            <a:r>
              <a:rPr lang="ru-RU" sz="1400" dirty="0"/>
              <a:t>Особое внимание уделяется вопросу сохранности датчиков системы геотехнического мониторинга (провода из-под земли в центре фотографии). Для измерения возможных деформаций, возникающих в стволе свай, в 12 сваях установлено по 4 датчика на 7 уровнях. В 10 специальных скважинах глубиной 100 м установлены датчики измерения порового давления в грунтовом массиве и датчики измерения послойной деформации грунта.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3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05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926" y="332656"/>
            <a:ext cx="7591425" cy="506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3049" y="551723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Откапываются металлические двутавровые балки, ранее установленные в 50-ти из 264-х буронабивных свай. На них будут опираться железобетонные распорные диски.</a:t>
            </a:r>
          </a:p>
        </p:txBody>
      </p:sp>
    </p:spTree>
    <p:extLst>
      <p:ext uri="{BB962C8B-B14F-4D97-AF65-F5344CB8AC3E}">
        <p14:creationId xmlns:p14="http://schemas.microsoft.com/office/powerpoint/2010/main" val="2204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06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430" y="476672"/>
            <a:ext cx="806489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578413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Происходит сборка арматурного каркаса первого распорного диска.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0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08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748883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5692" y="5517232"/>
            <a:ext cx="86409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Чтобы не допустить образования пустот в процессе бетонирования, рабочие уплотняют бетонную смесь, применяя – глубинные вибраторы</a:t>
            </a:r>
            <a:r>
              <a:rPr lang="ru-RU" dirty="0" smtClean="0"/>
              <a:t>.</a:t>
            </a:r>
            <a:r>
              <a:rPr lang="ru-RU" dirty="0"/>
              <a:t> Бетон набирает прочность 28 суток, но уже через 48 часов становится достаточно прочным, чтобы работы могли продолжаться.</a:t>
            </a:r>
          </a:p>
          <a:p>
            <a:pPr indent="4572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8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proektvlahte.ru/uploaded/image/lc_colt_p110_sm.jpg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4663"/>
            <a:ext cx="7488832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496" y="5480855"/>
            <a:ext cx="9145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Проводятся работы по извлечению грунта из-под выполненного диска для создания следующего. Задействованы экскаваторы трех видов: </a:t>
            </a:r>
            <a:r>
              <a:rPr lang="ru-RU" dirty="0" err="1"/>
              <a:t>миниэкскаваторы</a:t>
            </a:r>
            <a:r>
              <a:rPr lang="ru-RU" dirty="0"/>
              <a:t>, которые извлекают грунт из-под диска; средние - подтягивают его к «длиннорукому» экскаватору, который поднимает грунт наверх.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56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117</TotalTime>
  <Words>1121</Words>
  <Application>Microsoft Office PowerPoint</Application>
  <PresentationFormat>Экран (4:3)</PresentationFormat>
  <Paragraphs>69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ТЕХНОЛОГИЯ ВОЗВЕДЕНИЯ ПОДЗЕМНОЙ ЧАСТИ ЗДАНИЯ - СТРОИТЕЛЬСТВО НУЛЕВОГО ЦИКЛА МФК «ЛАХТА ЦЕНТР» В САНКТ - ПЕТЕРБУРГЕ 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ВОЗВЕДЕНИЯ ПОДЗЕМНОЙ ЧАСТИ ЗДАНИЯ - СТРОИТЕЛЬСТВО НУЛЕВОГО ЦИКЛА МФК «ЛАХТА ЦЕНТР» В САНКТ - ПЕТЕРБУРГЕ  </dc:title>
  <dc:creator>User</dc:creator>
  <cp:lastModifiedBy>User</cp:lastModifiedBy>
  <cp:revision>14</cp:revision>
  <dcterms:created xsi:type="dcterms:W3CDTF">2018-04-03T03:11:58Z</dcterms:created>
  <dcterms:modified xsi:type="dcterms:W3CDTF">2018-04-17T03:57:22Z</dcterms:modified>
</cp:coreProperties>
</file>